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6"/>
  </p:handoutMasterIdLst>
  <p:sldIdLst>
    <p:sldId id="344" r:id="rId2"/>
    <p:sldId id="345" r:id="rId3"/>
    <p:sldId id="346" r:id="rId4"/>
    <p:sldId id="347" r:id="rId5"/>
    <p:sldId id="348" r:id="rId6"/>
    <p:sldId id="369" r:id="rId7"/>
    <p:sldId id="356" r:id="rId8"/>
    <p:sldId id="370" r:id="rId9"/>
    <p:sldId id="358" r:id="rId10"/>
    <p:sldId id="292" r:id="rId11"/>
    <p:sldId id="342" r:id="rId12"/>
    <p:sldId id="359" r:id="rId13"/>
    <p:sldId id="294" r:id="rId14"/>
    <p:sldId id="314" r:id="rId15"/>
    <p:sldId id="295" r:id="rId16"/>
    <p:sldId id="360" r:id="rId17"/>
    <p:sldId id="371" r:id="rId18"/>
    <p:sldId id="372" r:id="rId19"/>
    <p:sldId id="362" r:id="rId20"/>
    <p:sldId id="368" r:id="rId21"/>
    <p:sldId id="320" r:id="rId22"/>
    <p:sldId id="363" r:id="rId23"/>
    <p:sldId id="323" r:id="rId24"/>
    <p:sldId id="326" r:id="rId25"/>
    <p:sldId id="305" r:id="rId26"/>
    <p:sldId id="321" r:id="rId27"/>
    <p:sldId id="306" r:id="rId28"/>
    <p:sldId id="310" r:id="rId29"/>
    <p:sldId id="339" r:id="rId30"/>
    <p:sldId id="341" r:id="rId31"/>
    <p:sldId id="364" r:id="rId32"/>
    <p:sldId id="365" r:id="rId33"/>
    <p:sldId id="300" r:id="rId34"/>
    <p:sldId id="367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2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1F03DB-7E73-494D-A36F-85A1C28BCC36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05F982-B8E7-4802-B578-262710F9D5F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9877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8229600" cy="2479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4260850"/>
            <a:ext cx="8229600" cy="2481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7358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2104-968A-43C9-B916-3F2ACCEA87BF}" type="datetimeFigureOut">
              <a:rPr lang="en-GB" smtClean="0"/>
              <a:pPr/>
              <a:t>21/11/2016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0DE9E-1300-45EB-B2A0-CE23490AAF7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hyperlink" Target="http://www.top10pic.com/wp-content/uploads/2014/07/baby-pictures-facebook-1.jp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13" Type="http://schemas.openxmlformats.org/officeDocument/2006/relationships/image" Target="../media/image25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1.jpeg"/><Relationship Id="rId7" Type="http://schemas.openxmlformats.org/officeDocument/2006/relationships/image" Target="../media/image5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3.png"/><Relationship Id="rId5" Type="http://schemas.openxmlformats.org/officeDocument/2006/relationships/image" Target="../media/image50.png"/><Relationship Id="rId10" Type="http://schemas.openxmlformats.org/officeDocument/2006/relationships/image" Target="../media/image62.png"/><Relationship Id="rId4" Type="http://schemas.openxmlformats.org/officeDocument/2006/relationships/image" Target="../media/image59.jpeg"/><Relationship Id="rId9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194851"/>
            <a:ext cx="9144001" cy="17572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50" name="Text Box 23"/>
          <p:cNvSpPr txBox="1">
            <a:spLocks noChangeArrowheads="1"/>
          </p:cNvSpPr>
          <p:nvPr/>
        </p:nvSpPr>
        <p:spPr bwMode="auto">
          <a:xfrm>
            <a:off x="251521" y="4077072"/>
            <a:ext cx="8640960" cy="2616101"/>
          </a:xfrm>
          <a:prstGeom prst="rect">
            <a:avLst/>
          </a:prstGeom>
          <a:solidFill>
            <a:schemeClr val="bg1">
              <a:alpha val="87842"/>
            </a:schemeClr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j-lt"/>
              </a:rPr>
              <a:t>Martin Bailey </a:t>
            </a:r>
            <a:r>
              <a:rPr lang="en-GB" sz="2400" i="1" dirty="0">
                <a:latin typeface="+mj-lt"/>
              </a:rPr>
              <a:t>(Director – Animate 2 Educate Ltd)</a:t>
            </a:r>
          </a:p>
          <a:p>
            <a:pPr>
              <a:spcBef>
                <a:spcPct val="50000"/>
              </a:spcBef>
              <a:defRPr/>
            </a:pPr>
            <a:r>
              <a:rPr lang="en-GB" sz="1600" b="1" dirty="0">
                <a:latin typeface="+mj-lt"/>
              </a:rPr>
              <a:t>Web: </a:t>
            </a:r>
            <a:r>
              <a:rPr lang="en-GB" sz="1600" dirty="0">
                <a:latin typeface="+mj-lt"/>
              </a:rPr>
              <a:t>www.animate2educate.co.uk</a:t>
            </a:r>
          </a:p>
          <a:p>
            <a:pPr>
              <a:spcBef>
                <a:spcPct val="50000"/>
              </a:spcBef>
              <a:defRPr/>
            </a:pPr>
            <a:r>
              <a:rPr lang="en-GB" sz="1600" b="1" dirty="0">
                <a:latin typeface="+mj-lt"/>
              </a:rPr>
              <a:t>E-mail:</a:t>
            </a:r>
            <a:r>
              <a:rPr lang="en-GB" sz="1600" dirty="0">
                <a:latin typeface="+mj-lt"/>
              </a:rPr>
              <a:t> martinbailey@animate2educate.co.uk</a:t>
            </a:r>
          </a:p>
          <a:p>
            <a:pPr>
              <a:spcBef>
                <a:spcPct val="50000"/>
              </a:spcBef>
              <a:defRPr/>
            </a:pPr>
            <a:r>
              <a:rPr lang="en-GB" sz="1600" b="1" dirty="0">
                <a:latin typeface="+mj-lt"/>
              </a:rPr>
              <a:t>Facebook:</a:t>
            </a:r>
            <a:r>
              <a:rPr lang="en-GB" sz="1600" dirty="0">
                <a:latin typeface="+mj-lt"/>
              </a:rPr>
              <a:t> facebook.com/animate2educate </a:t>
            </a:r>
          </a:p>
          <a:p>
            <a:pPr>
              <a:spcBef>
                <a:spcPct val="50000"/>
              </a:spcBef>
              <a:defRPr/>
            </a:pPr>
            <a:r>
              <a:rPr lang="en-GB" sz="1600" b="1" dirty="0">
                <a:latin typeface="+mj-lt"/>
              </a:rPr>
              <a:t>Twitter:</a:t>
            </a:r>
            <a:r>
              <a:rPr lang="en-GB" sz="1600" dirty="0">
                <a:latin typeface="+mj-lt"/>
              </a:rPr>
              <a:t> @animate2educate</a:t>
            </a:r>
          </a:p>
          <a:p>
            <a:pPr>
              <a:spcBef>
                <a:spcPct val="50000"/>
              </a:spcBef>
              <a:defRPr/>
            </a:pPr>
            <a:endParaRPr lang="en-GB" sz="800" dirty="0">
              <a:latin typeface="+mj-lt"/>
            </a:endParaRPr>
          </a:p>
          <a:p>
            <a:pPr>
              <a:defRPr/>
            </a:pPr>
            <a:r>
              <a:rPr lang="en-GB" sz="1600" i="1" dirty="0">
                <a:latin typeface="+mj-lt"/>
              </a:rPr>
              <a:t>Mr Bailey is a visionary for how ICT can be used creatively to motivate, stimulate and raise standards.</a:t>
            </a:r>
          </a:p>
          <a:p>
            <a:pPr>
              <a:defRPr/>
            </a:pPr>
            <a:r>
              <a:rPr lang="en-GB" sz="1600" b="1" dirty="0">
                <a:latin typeface="+mj-lt"/>
              </a:rPr>
              <a:t>Nick Anderson (Headteacher - Bede Community Primary School, Gateshead)</a:t>
            </a:r>
            <a:endParaRPr lang="en-GB" sz="1300" dirty="0"/>
          </a:p>
        </p:txBody>
      </p:sp>
      <p:pic>
        <p:nvPicPr>
          <p:cNvPr id="2053" name="Picture 22" descr="Contact Us"/>
          <p:cNvPicPr>
            <a:picLocks noChangeAspect="1" noChangeArrowheads="1"/>
          </p:cNvPicPr>
          <p:nvPr/>
        </p:nvPicPr>
        <p:blipFill>
          <a:blip r:embed="rId3" cstate="print"/>
          <a:srcRect t="24164" b="24164"/>
          <a:stretch>
            <a:fillRect/>
          </a:stretch>
        </p:blipFill>
        <p:spPr bwMode="auto">
          <a:xfrm>
            <a:off x="5436366" y="4359245"/>
            <a:ext cx="3455844" cy="1786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88640"/>
            <a:ext cx="3744146" cy="1253992"/>
          </a:xfrm>
          <a:prstGeom prst="rect">
            <a:avLst/>
          </a:prstGeom>
        </p:spPr>
      </p:pic>
      <p:pic>
        <p:nvPicPr>
          <p:cNvPr id="2051" name="Picture 3" descr="Animate 2 Educate Logo.gif"/>
          <p:cNvPicPr>
            <a:picLocks noChangeAspect="1"/>
          </p:cNvPicPr>
          <p:nvPr/>
        </p:nvPicPr>
        <p:blipFill>
          <a:blip r:embed="rId5" cstate="print"/>
          <a:srcRect l="21651" t="16920" r="21651" b="16920"/>
          <a:stretch>
            <a:fillRect/>
          </a:stretch>
        </p:blipFill>
        <p:spPr bwMode="auto">
          <a:xfrm>
            <a:off x="26681" y="0"/>
            <a:ext cx="2757434" cy="2141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790881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http://i0.wp.com/cdn.bgr.com/2014/09/iphone-6-and-6-plus.jpg?w=685"/>
          <p:cNvPicPr>
            <a:picLocks noChangeAspect="1" noChangeArrowheads="1"/>
          </p:cNvPicPr>
          <p:nvPr/>
        </p:nvPicPr>
        <p:blipFill>
          <a:blip r:embed="rId2" cstate="print"/>
          <a:srcRect l="29823" r="29308"/>
          <a:stretch>
            <a:fillRect/>
          </a:stretch>
        </p:blipFill>
        <p:spPr bwMode="auto">
          <a:xfrm>
            <a:off x="6228184" y="2780928"/>
            <a:ext cx="2664296" cy="3778244"/>
          </a:xfrm>
          <a:prstGeom prst="rect">
            <a:avLst/>
          </a:prstGeom>
          <a:noFill/>
        </p:spPr>
      </p:pic>
      <p:pic>
        <p:nvPicPr>
          <p:cNvPr id="25602" name="Picture 2" descr="http://www.wifinotes.com/mobile-communication-technologies1/img/tablet-p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228184" cy="486836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04885"/>
            <a:ext cx="3384376" cy="1761129"/>
          </a:xfrm>
          <a:prstGeom prst="rect">
            <a:avLst/>
          </a:prstGeom>
        </p:spPr>
      </p:pic>
      <p:pic>
        <p:nvPicPr>
          <p:cNvPr id="1026" name="Picture 2" descr="https://recodetech.files.wordpress.com/2015/04/circle-applewatch.png?w=160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077" y="284594"/>
            <a:ext cx="2122060" cy="2122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fg-2.com/wp-content/uploads/2015/03/pegi_18_by_billy851-d4j6c6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1845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826500" cy="1981200"/>
          </a:xfrm>
          <a:prstGeom prst="rect">
            <a:avLst/>
          </a:prstGeom>
        </p:spPr>
      </p:pic>
      <p:pic>
        <p:nvPicPr>
          <p:cNvPr id="1026" name="Picture 2" descr="http://ethique-tic.fr/2011/jeuxvideos/files/2011/06/Logo-PE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3226">
            <a:off x="159755" y="2516506"/>
            <a:ext cx="5833359" cy="242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images.pushsquare.com/games/ps4/minecraft_story_mode_-_a_telltale_games_series/cover_lar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0379" y="3195096"/>
            <a:ext cx="2837672" cy="3537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30" y="5497657"/>
            <a:ext cx="5667422" cy="126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4932040" y="4725144"/>
            <a:ext cx="1198339" cy="1406893"/>
          </a:xfrm>
          <a:prstGeom prst="straightConnector1">
            <a:avLst/>
          </a:prstGeom>
          <a:ln w="825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6286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baby-pictures-facebook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</p:spPr>
      </p:pic>
      <p:pic>
        <p:nvPicPr>
          <p:cNvPr id="3" name="Picture 2" descr="https://theoverthinkingmumdotcom.files.wordpress.com/2015/10/facebook-announcement.jpg?w=516&amp;h=645&amp;crop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357188"/>
            <a:ext cx="4914900" cy="614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dn2.freedomoutpost.com/wp-content/uploads/2015/06/privacy-personal-inform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21651"/>
          <a:stretch/>
        </p:blipFill>
        <p:spPr bwMode="auto">
          <a:xfrm>
            <a:off x="26384" y="4005064"/>
            <a:ext cx="9133266" cy="34563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http://nativemobile.com/wordpress/wp-content/uploads/2014/08/Exact-Data-Floats-Facebook-Advertising-Service.jpg"/>
          <p:cNvPicPr>
            <a:picLocks noChangeAspect="1" noChangeArrowheads="1"/>
          </p:cNvPicPr>
          <p:nvPr/>
        </p:nvPicPr>
        <p:blipFill rotWithShape="1">
          <a:blip r:embed="rId3" cstate="print"/>
          <a:srcRect t="9450" b="24401"/>
          <a:stretch/>
        </p:blipFill>
        <p:spPr bwMode="auto">
          <a:xfrm>
            <a:off x="-108520" y="-99392"/>
            <a:ext cx="9361040" cy="4536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3048">
            <a:off x="167519" y="570695"/>
            <a:ext cx="4936101" cy="110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885" t="25219" r="17539" b="519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251520" y="116632"/>
            <a:ext cx="648072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1701" r="9051" b="4850"/>
          <a:stretch/>
        </p:blipFill>
        <p:spPr>
          <a:xfrm>
            <a:off x="0" y="0"/>
            <a:ext cx="9144000" cy="6870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1259632" y="620688"/>
            <a:ext cx="1656184" cy="1937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" t="9696" r="33636" b="6667"/>
          <a:stretch/>
        </p:blipFill>
        <p:spPr>
          <a:xfrm>
            <a:off x="0" y="-10293"/>
            <a:ext cx="9144000" cy="68682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2382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transeo.com.au/images/blogs/twitter-wallpap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19872" y="5589240"/>
            <a:ext cx="54726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bg1"/>
                </a:solidFill>
              </a:rPr>
              <a:t>@</a:t>
            </a:r>
            <a:r>
              <a:rPr lang="en-GB" sz="5400" b="1" dirty="0" err="1">
                <a:solidFill>
                  <a:schemeClr val="bg1"/>
                </a:solidFill>
              </a:rPr>
              <a:t>LanchesterEP</a:t>
            </a:r>
            <a:endParaRPr lang="en-GB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479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ECD1ACDA-CAE3-4C42-B3CE-D085532E1725" descr="ECD1ACDA-CAE3-4C42-B3CE-D085532E17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" y="908720"/>
            <a:ext cx="9152730" cy="5224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39434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https://www.textclues.com/exampl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101526">
            <a:off x="138954" y="-18267"/>
            <a:ext cx="2890994" cy="5011609"/>
          </a:xfrm>
          <a:prstGeom prst="rect">
            <a:avLst/>
          </a:prstGeom>
          <a:noFill/>
        </p:spPr>
      </p:pic>
      <p:pic>
        <p:nvPicPr>
          <p:cNvPr id="15364" name="Picture 4" descr="http://practicedock.com/wp/2012/07/facebook-skype-logos-plastic-surger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3888" y="4102103"/>
            <a:ext cx="5580112" cy="3069341"/>
          </a:xfrm>
          <a:prstGeom prst="rect">
            <a:avLst/>
          </a:prstGeom>
          <a:noFill/>
        </p:spPr>
      </p:pic>
      <p:pic>
        <p:nvPicPr>
          <p:cNvPr id="15366" name="Picture 6" descr="http://cdn.macrumors.com/article-new/2014/01/newios7colors.jpg"/>
          <p:cNvPicPr>
            <a:picLocks noChangeAspect="1" noChangeArrowheads="1"/>
          </p:cNvPicPr>
          <p:nvPr/>
        </p:nvPicPr>
        <p:blipFill rotWithShape="1">
          <a:blip r:embed="rId4" cstate="print"/>
          <a:srcRect b="49211"/>
          <a:stretch/>
        </p:blipFill>
        <p:spPr bwMode="auto">
          <a:xfrm>
            <a:off x="3798990" y="854798"/>
            <a:ext cx="5193668" cy="16455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http://siliconangle.com/files/2013/05/email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59770" y="4579791"/>
            <a:ext cx="2566166" cy="2566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14" descr="https://lh3.ggpht.com/vFpQP39LB60dli3n-rJnVvTM07dsvIzxrCL5xMiy1V4GV4unC1ifXkUExQ4N-DBCKwI=w3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83204">
            <a:off x="2964940" y="2308813"/>
            <a:ext cx="1575100" cy="1575100"/>
          </a:xfrm>
          <a:prstGeom prst="rect">
            <a:avLst/>
          </a:prstGeom>
          <a:noFill/>
        </p:spPr>
      </p:pic>
      <p:pic>
        <p:nvPicPr>
          <p:cNvPr id="10" name="Picture 2" descr="http://www.blogcdn.com/media/2011/05/oovoologo5-2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3406" y="4127900"/>
            <a:ext cx="1510594" cy="1478282"/>
          </a:xfrm>
          <a:prstGeom prst="rect">
            <a:avLst/>
          </a:prstGeom>
          <a:noFill/>
        </p:spPr>
      </p:pic>
      <p:pic>
        <p:nvPicPr>
          <p:cNvPr id="11" name="Picture 2" descr="http://www5.pcmag.com/media/images/369471-whatsapp-logo.jpg?thumb=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24455" y="4124663"/>
            <a:ext cx="1224136" cy="1224136"/>
          </a:xfrm>
          <a:prstGeom prst="rect">
            <a:avLst/>
          </a:prstGeom>
          <a:noFill/>
        </p:spPr>
      </p:pic>
      <p:pic>
        <p:nvPicPr>
          <p:cNvPr id="12" name="Picture 2" descr="http://www.crunchsimplydigital.com/blog/wp-content/uploads/2014/09/snapchat-logo-pn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845891">
            <a:off x="7277187" y="2521081"/>
            <a:ext cx="1481498" cy="1481498"/>
          </a:xfrm>
          <a:prstGeom prst="rect">
            <a:avLst/>
          </a:prstGeom>
          <a:noFill/>
        </p:spPr>
      </p:pic>
      <p:pic>
        <p:nvPicPr>
          <p:cNvPr id="8194" name="Picture 2" descr="https://lh3.ggpht.com/nn0_2f2yehKR7fnMIZ0XrSWbC5Q0VPP7vNmLMV7ndNFinClynZRO4RBTGfbjVOs1fyA=w30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2413">
            <a:off x="3125058" y="5243584"/>
            <a:ext cx="1586840" cy="15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s://lh3.googleusercontent.com/SrULGsyndXJk6Gs4Lmv34sOlMDAroy1bzPPr9X1U5oVdv5TAAJX4JkYPO_wQAdP7TBA=w30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5308">
            <a:off x="5065602" y="2451530"/>
            <a:ext cx="1468992" cy="146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yt3.ggpht.com/-CepHHHB3l1Y/AAAAAAAAAAI/AAAAAAAAAAA/Z8MftqWbEqA/s900-c-k-no/photo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1285">
            <a:off x="1614641" y="4116401"/>
            <a:ext cx="2003392" cy="200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www.cevmultimedia.com/images/products/9781603338967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7" b="26163"/>
          <a:stretch/>
        </p:blipFill>
        <p:spPr bwMode="auto">
          <a:xfrm>
            <a:off x="2513880" y="-60699"/>
            <a:ext cx="6765179" cy="1012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03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dpchallenge.com/images_challenge/0-999/540/1200/Copyrighted_Image_Reuse_Prohibited_3786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"/>
            <a:ext cx="9144000" cy="6858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16632"/>
            <a:ext cx="1971675" cy="231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05531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9643" t="19057" r="21428" b="12656"/>
          <a:stretch/>
        </p:blipFill>
        <p:spPr>
          <a:xfrm>
            <a:off x="-1" y="0"/>
            <a:ext cx="91314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70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appspcdownload.com/ocs-images/1183/download-oovoo-for-pc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3850453" cy="2088232"/>
          </a:xfrm>
          <a:prstGeom prst="rect">
            <a:avLst/>
          </a:prstGeom>
          <a:noFill/>
        </p:spPr>
      </p:pic>
      <p:pic>
        <p:nvPicPr>
          <p:cNvPr id="1026" name="Picture 2" descr="http://www.blogcdn.com/media/2011/05/oovoologo5-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76872"/>
            <a:ext cx="1510594" cy="1478282"/>
          </a:xfrm>
          <a:prstGeom prst="rect">
            <a:avLst/>
          </a:prstGeom>
          <a:noFill/>
        </p:spPr>
      </p:pic>
      <p:pic>
        <p:nvPicPr>
          <p:cNvPr id="1036" name="Picture 12" descr="http://firstain.com/wp-content/uploads/2011/02/ipad-facetime1.jpg"/>
          <p:cNvPicPr>
            <a:picLocks noChangeAspect="1" noChangeArrowheads="1"/>
          </p:cNvPicPr>
          <p:nvPr/>
        </p:nvPicPr>
        <p:blipFill>
          <a:blip r:embed="rId4" cstate="print"/>
          <a:srcRect l="6412"/>
          <a:stretch>
            <a:fillRect/>
          </a:stretch>
        </p:blipFill>
        <p:spPr bwMode="auto">
          <a:xfrm>
            <a:off x="5004048" y="4365104"/>
            <a:ext cx="3307205" cy="2492896"/>
          </a:xfrm>
          <a:prstGeom prst="rect">
            <a:avLst/>
          </a:prstGeom>
          <a:noFill/>
        </p:spPr>
      </p:pic>
      <p:pic>
        <p:nvPicPr>
          <p:cNvPr id="1038" name="Picture 14" descr="https://lh3.ggpht.com/vFpQP39LB60dli3n-rJnVvTM07dsvIzxrCL5xMiy1V4GV4unC1ifXkUExQ4N-DBCKwI=w3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2348880"/>
            <a:ext cx="1584176" cy="1584176"/>
          </a:xfrm>
          <a:prstGeom prst="rect">
            <a:avLst/>
          </a:prstGeom>
          <a:noFill/>
        </p:spPr>
      </p:pic>
      <p:pic>
        <p:nvPicPr>
          <p:cNvPr id="19460" name="Picture 4" descr="https://9to5mac.files.wordpress.com/2012/11/mzl-tdcarcoc-320x480-7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692696"/>
            <a:ext cx="2090831" cy="3717032"/>
          </a:xfrm>
          <a:prstGeom prst="rect">
            <a:avLst/>
          </a:prstGeom>
          <a:noFill/>
        </p:spPr>
      </p:pic>
      <p:pic>
        <p:nvPicPr>
          <p:cNvPr id="19458" name="Picture 2" descr="http://www5.pcmag.com/media/images/369471-whatsapp-logo.jpg?thumb=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24328" y="4581128"/>
            <a:ext cx="1395239" cy="1395239"/>
          </a:xfrm>
          <a:prstGeom prst="rect">
            <a:avLst/>
          </a:prstGeom>
          <a:noFill/>
        </p:spPr>
      </p:pic>
      <p:pic>
        <p:nvPicPr>
          <p:cNvPr id="19464" name="Picture 8" descr="http://www.androidheadlines.com/wp-content/uploads/2012/04/Screenshot_2012-04-03-21-51-3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99992" y="260648"/>
            <a:ext cx="2232248" cy="3964928"/>
          </a:xfrm>
          <a:prstGeom prst="rect">
            <a:avLst/>
          </a:prstGeom>
          <a:noFill/>
        </p:spPr>
      </p:pic>
      <p:pic>
        <p:nvPicPr>
          <p:cNvPr id="12" name="Picture 2" descr="http://www.crunchsimplydigital.com/blog/wp-content/uploads/2014/09/snapchat-logo-png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95736" y="4077072"/>
            <a:ext cx="1368152" cy="1368152"/>
          </a:xfrm>
          <a:prstGeom prst="rect">
            <a:avLst/>
          </a:prstGeom>
          <a:noFill/>
        </p:spPr>
      </p:pic>
      <p:pic>
        <p:nvPicPr>
          <p:cNvPr id="19466" name="Picture 10" descr="https://gigaom2.files.wordpress.com/2014/05/screen-shot-2014-05-08-at-1-45-34-pm.png?w=804"/>
          <p:cNvPicPr>
            <a:picLocks noChangeAspect="1" noChangeArrowheads="1"/>
          </p:cNvPicPr>
          <p:nvPr/>
        </p:nvPicPr>
        <p:blipFill>
          <a:blip r:embed="rId10" cstate="print"/>
          <a:srcRect r="11597"/>
          <a:stretch>
            <a:fillRect/>
          </a:stretch>
        </p:blipFill>
        <p:spPr bwMode="auto">
          <a:xfrm>
            <a:off x="0" y="3803797"/>
            <a:ext cx="2195736" cy="3054203"/>
          </a:xfrm>
          <a:prstGeom prst="rect">
            <a:avLst/>
          </a:prstGeom>
          <a:noFill/>
        </p:spPr>
      </p:pic>
      <p:pic>
        <p:nvPicPr>
          <p:cNvPr id="19468" name="Picture 12" descr="http://set-to-stun.com/images/Self_Destruct_Logo_Large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555776" y="5376812"/>
            <a:ext cx="2088232" cy="14811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9950">
            <a:off x="122080" y="374332"/>
            <a:ext cx="3857956" cy="1965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6" y="5752960"/>
            <a:ext cx="4936101" cy="110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Animate 2 Educate Logo.gif"/>
          <p:cNvPicPr>
            <a:picLocks noChangeAspect="1"/>
          </p:cNvPicPr>
          <p:nvPr/>
        </p:nvPicPr>
        <p:blipFill>
          <a:blip r:embed="rId4" cstate="print"/>
          <a:srcRect l="21651" t="16920" r="21651" b="16920"/>
          <a:stretch>
            <a:fillRect/>
          </a:stretch>
        </p:blipFill>
        <p:spPr bwMode="auto">
          <a:xfrm>
            <a:off x="7163278" y="5358019"/>
            <a:ext cx="1931044" cy="149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oldcityhyderabad.com/wp-content/uploads/2015/09/selfie-51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7461"/>
            <a:ext cx="6531412" cy="653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2318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www.creativereview.co.uk/images/uploads/2013/07/nspcc_pants_talkpants_aw_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5060" name="Picture 4" descr="http://i.ytimg.com/vi/sch_WMjd6go/mq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6074" y="2852936"/>
            <a:ext cx="3712412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10" descr="http://www.lfadm.org.uk/wp-content/uploads/sites/25/2015/01/lfadm-nspcc-share-aware-558x2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5805264"/>
            <a:ext cx="2232248" cy="9361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62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http://www.kids-software.com/wp-content/uploads/2009/03/clubpenguin_tow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83238" cy="6858000"/>
          </a:xfrm>
          <a:prstGeom prst="rect">
            <a:avLst/>
          </a:prstGeom>
          <a:noFill/>
        </p:spPr>
      </p:pic>
      <p:sp>
        <p:nvSpPr>
          <p:cNvPr id="19462" name="AutoShape 6" descr="http://www.google.co.uk/url?sa=i&amp;source=images&amp;cd=&amp;docid=ejrb8H78EZXPoM&amp;tbnid=gXu3EamortMwEM&amp;ved=0CAUQjBw&amp;url=http%3A%2F%2Fdimtastic.com%2Fblog%2Fwp-content%2Fuploads%2F2013%2F07%2FClub-Penguin-Logo.png&amp;ei=CdYQVOzUGsWe7AbWq4CYBA&amp;psig=AFQjCNHeUmLe3CdHOrW2ZZJtNgIRCWPR0g&amp;ust=1410475913534750"/>
          <p:cNvSpPr>
            <a:spLocks noChangeAspect="1" noChangeArrowheads="1"/>
          </p:cNvSpPr>
          <p:nvPr/>
        </p:nvSpPr>
        <p:spPr bwMode="auto">
          <a:xfrm>
            <a:off x="63500" y="-136525"/>
            <a:ext cx="10306050" cy="576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464" name="AutoShape 8" descr="http://www.google.co.uk/url?sa=i&amp;source=images&amp;cd=&amp;docid=ejrb8H78EZXPoM&amp;tbnid=gXu3EamortMwEM&amp;ved=0CAUQjBw&amp;url=http%3A%2F%2Fdimtastic.com%2Fblog%2Fwp-content%2Fuploads%2F2013%2F07%2FClub-Penguin-Logo.png&amp;ei=CdYQVOzUGsWe7AbWq4CYBA&amp;psig=AFQjCNHeUmLe3CdHOrW2ZZJtNgIRCWPR0g&amp;ust=1410475913534750"/>
          <p:cNvSpPr>
            <a:spLocks noChangeAspect="1" noChangeArrowheads="1"/>
          </p:cNvSpPr>
          <p:nvPr/>
        </p:nvSpPr>
        <p:spPr bwMode="auto">
          <a:xfrm>
            <a:off x="63500" y="-136525"/>
            <a:ext cx="10306050" cy="57626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" name="Picture 5" descr="Club-Penguin-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80528" y="-459432"/>
            <a:ext cx="4932040" cy="275688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http://dfe5023mux16t.cloudfront.net/wp-content/uploads/2013/01/moviestarplanet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  <p:pic>
        <p:nvPicPr>
          <p:cNvPr id="43014" name="Picture 6" descr="http://info.moviestarplanet.com/media/8546/logorgb_noglow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9636" y="0"/>
            <a:ext cx="3284364" cy="2138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.ytimg.com/vi/byMN6KxA4d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484" name="Picture 4" descr="http://i.ytimg.com/vi/CX2g3POTIsM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37360">
            <a:off x="-225483" y="2393530"/>
            <a:ext cx="3693301" cy="207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cluttonschool.com/wp-content/uploads/2013/10/four-top-tip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18240" cy="4509120"/>
          </a:xfrm>
          <a:prstGeom prst="rect">
            <a:avLst/>
          </a:prstGeom>
          <a:noFill/>
        </p:spPr>
      </p:pic>
      <p:pic>
        <p:nvPicPr>
          <p:cNvPr id="3" name="Picture 4" descr="http://www.allington.kent.sch.uk/uploads/allington/lee%20and%20kim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365104"/>
            <a:ext cx="2808312" cy="2303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81"/>
            <a:ext cx="9252520" cy="6861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1503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5"/>
          <p:cNvSpPr>
            <a:spLocks noGrp="1"/>
          </p:cNvSpPr>
          <p:nvPr>
            <p:ph type="body" sz="half" idx="2"/>
          </p:nvPr>
        </p:nvSpPr>
        <p:spPr>
          <a:xfrm>
            <a:off x="179512" y="1844824"/>
            <a:ext cx="8784976" cy="4608512"/>
          </a:xfrm>
          <a:solidFill>
            <a:schemeClr val="bg1">
              <a:alpha val="80000"/>
            </a:schemeClr>
          </a:solidFill>
        </p:spPr>
        <p:txBody>
          <a:bodyPr>
            <a:noAutofit/>
          </a:bodyPr>
          <a:lstStyle/>
          <a:p>
            <a:r>
              <a:rPr lang="en-GB" sz="4000" b="1" u="sng" dirty="0"/>
              <a:t>Filtering is NOT the answer</a:t>
            </a:r>
            <a:r>
              <a:rPr lang="en-GB" sz="4000" dirty="0"/>
              <a:t>. We need to teach our children what to do when they find something offensive.</a:t>
            </a:r>
          </a:p>
          <a:p>
            <a:r>
              <a:rPr lang="en-GB" sz="4000" dirty="0">
                <a:cs typeface="Arial" charset="0"/>
              </a:rPr>
              <a:t>Children need to develop a good attitude to </a:t>
            </a:r>
            <a:r>
              <a:rPr lang="en-GB" sz="4000" b="1" u="sng" dirty="0">
                <a:solidFill>
                  <a:srgbClr val="FF0000"/>
                </a:solidFill>
                <a:cs typeface="Arial" charset="0"/>
              </a:rPr>
              <a:t>communicating</a:t>
            </a:r>
            <a:r>
              <a:rPr lang="en-GB" sz="4000" dirty="0">
                <a:cs typeface="Arial" charset="0"/>
              </a:rPr>
              <a:t> online and </a:t>
            </a:r>
            <a:r>
              <a:rPr lang="en-GB" sz="4000" b="1" i="1" dirty="0">
                <a:solidFill>
                  <a:srgbClr val="FF0000"/>
                </a:solidFill>
                <a:cs typeface="Arial" charset="0"/>
              </a:rPr>
              <a:t>acquire a safe and responsible set of online behaviours</a:t>
            </a:r>
            <a:r>
              <a:rPr lang="en-GB" sz="4000" dirty="0">
                <a:cs typeface="Arial" charset="0"/>
              </a:rPr>
              <a:t>.</a:t>
            </a:r>
            <a:endParaRPr lang="en-GB" sz="4000" dirty="0"/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96913" y="260648"/>
            <a:ext cx="8229600" cy="129614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12" y="269389"/>
            <a:ext cx="8352159" cy="12786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5967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2337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cliparts.co/cliparts/gce/EKq/gceEKqBr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8640"/>
            <a:ext cx="8136904" cy="652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564904"/>
            <a:ext cx="2540531" cy="568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65927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a.dilcdn.com/bl/wp-content/uploads/sites/8/2011/09/little-red-riding-hood-the-big-bad-wolf-and-grandm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7904" y="188640"/>
            <a:ext cx="5048528" cy="64533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8305">
            <a:off x="159261" y="353926"/>
            <a:ext cx="4936101" cy="110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Animate 2 Educate Logo.gif"/>
          <p:cNvPicPr>
            <a:picLocks noChangeAspect="1"/>
          </p:cNvPicPr>
          <p:nvPr/>
        </p:nvPicPr>
        <p:blipFill>
          <a:blip r:embed="rId4" cstate="print"/>
          <a:srcRect l="21651" t="16920" r="21651" b="16920"/>
          <a:stretch>
            <a:fillRect/>
          </a:stretch>
        </p:blipFill>
        <p:spPr bwMode="auto">
          <a:xfrm>
            <a:off x="73482" y="4612461"/>
            <a:ext cx="2667747" cy="2072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85041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ncjps.org.uk/_files/images/E6C2EAD0758E57336513653317C97A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0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Animate 2 Educate Logo.gif"/>
          <p:cNvPicPr>
            <a:picLocks noChangeAspect="1"/>
          </p:cNvPicPr>
          <p:nvPr/>
        </p:nvPicPr>
        <p:blipFill>
          <a:blip r:embed="rId2" cstate="print"/>
          <a:srcRect l="21651" t="16920" r="21651" b="16920"/>
          <a:stretch>
            <a:fillRect/>
          </a:stretch>
        </p:blipFill>
        <p:spPr bwMode="auto">
          <a:xfrm>
            <a:off x="-33136" y="0"/>
            <a:ext cx="2780032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179388" y="4652963"/>
            <a:ext cx="8785225" cy="2123658"/>
          </a:xfrm>
          <a:prstGeom prst="rect">
            <a:avLst/>
          </a:prstGeom>
          <a:solidFill>
            <a:schemeClr val="bg1">
              <a:alpha val="87842"/>
            </a:schemeClr>
          </a:solidFill>
          <a:ln w="19050">
            <a:solidFill>
              <a:srgbClr val="00008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400" b="1" dirty="0">
                <a:latin typeface="+mj-lt"/>
              </a:rPr>
              <a:t>Martin Bailey </a:t>
            </a:r>
            <a:r>
              <a:rPr lang="en-GB" sz="2400" i="1" dirty="0">
                <a:latin typeface="+mj-lt"/>
              </a:rPr>
              <a:t>(Director – Animate 2 Educate Ltd)</a:t>
            </a:r>
          </a:p>
          <a:p>
            <a:pPr>
              <a:spcBef>
                <a:spcPct val="50000"/>
              </a:spcBef>
              <a:defRPr/>
            </a:pPr>
            <a:r>
              <a:rPr lang="en-GB" b="1" dirty="0">
                <a:latin typeface="+mj-lt"/>
              </a:rPr>
              <a:t>Web:</a:t>
            </a:r>
            <a:r>
              <a:rPr lang="en-GB" dirty="0">
                <a:latin typeface="+mj-lt"/>
              </a:rPr>
              <a:t> www.animate2educate.co.uk</a:t>
            </a:r>
          </a:p>
          <a:p>
            <a:pPr>
              <a:spcBef>
                <a:spcPct val="50000"/>
              </a:spcBef>
              <a:defRPr/>
            </a:pPr>
            <a:r>
              <a:rPr lang="en-GB" b="1" dirty="0">
                <a:latin typeface="+mj-lt"/>
              </a:rPr>
              <a:t>e-mail:</a:t>
            </a:r>
            <a:r>
              <a:rPr lang="en-GB" dirty="0">
                <a:latin typeface="+mj-lt"/>
              </a:rPr>
              <a:t> martinbailey@animate2educate.co.uk</a:t>
            </a:r>
          </a:p>
          <a:p>
            <a:pPr>
              <a:spcBef>
                <a:spcPct val="50000"/>
              </a:spcBef>
              <a:defRPr/>
            </a:pPr>
            <a:r>
              <a:rPr lang="en-GB" b="1" dirty="0">
                <a:latin typeface="+mj-lt"/>
              </a:rPr>
              <a:t>Facebook:</a:t>
            </a:r>
            <a:r>
              <a:rPr lang="en-GB" dirty="0">
                <a:latin typeface="+mj-lt"/>
              </a:rPr>
              <a:t> facebook.com/animate2educate </a:t>
            </a:r>
          </a:p>
          <a:p>
            <a:pPr>
              <a:spcBef>
                <a:spcPct val="50000"/>
              </a:spcBef>
              <a:defRPr/>
            </a:pPr>
            <a:r>
              <a:rPr lang="en-GB" b="1" dirty="0">
                <a:latin typeface="+mj-lt"/>
              </a:rPr>
              <a:t>Twitter:</a:t>
            </a:r>
            <a:r>
              <a:rPr lang="en-GB" dirty="0">
                <a:latin typeface="+mj-lt"/>
              </a:rPr>
              <a:t> @animate2educate</a:t>
            </a:r>
            <a:endParaRPr lang="en-GB" sz="1300" dirty="0"/>
          </a:p>
        </p:txBody>
      </p:sp>
      <p:pic>
        <p:nvPicPr>
          <p:cNvPr id="31748" name="Picture 22" descr="Contact Us"/>
          <p:cNvPicPr>
            <a:picLocks noChangeAspect="1" noChangeArrowheads="1"/>
          </p:cNvPicPr>
          <p:nvPr/>
        </p:nvPicPr>
        <p:blipFill>
          <a:blip r:embed="rId3" cstate="print"/>
          <a:srcRect t="24164" b="24164"/>
          <a:stretch>
            <a:fillRect/>
          </a:stretch>
        </p:blipFill>
        <p:spPr bwMode="auto">
          <a:xfrm>
            <a:off x="6227763" y="5013325"/>
            <a:ext cx="2736850" cy="141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88" y="2331048"/>
            <a:ext cx="8813556" cy="1973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612" y="188640"/>
            <a:ext cx="2795002" cy="936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665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ngimg.com/upload/laptop_PNG590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2" y="267705"/>
            <a:ext cx="2448272" cy="1881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computer-repair-service.co.uk/wp-content/uploads/2013/08/mac-compute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2286398" cy="1688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s.tmocache.com/content/dam/tmo/en-p/internet-devices/apple-ipad-air/space-gray/stills/carousel-apple-ipad-air-space-gray-380x38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8981">
            <a:off x="4983334" y="274366"/>
            <a:ext cx="2002451" cy="2002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pngimg.com/upload/smartphone_PNG851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105" y="3196"/>
            <a:ext cx="2614286" cy="193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recodetech.files.wordpress.com/2015/04/circle-applewatch.png?w=16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64904"/>
            <a:ext cx="201622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assets3.howtospendit.ft-static.com/images/bf/b9/c9/bfb9c9b2-a784-4bfe-bfd5-e8af305281a9_three_eighty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247" y="4353940"/>
            <a:ext cx="1877591" cy="1877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s8.postimg.org/50t901hlx/consoles_2013_ge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24" y="2330073"/>
            <a:ext cx="3646890" cy="2525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http://www.samsung.com/us/microsite/2012-smart-tv-bb/img/intro-smartHubTVAngle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49030"/>
            <a:ext cx="2329335" cy="228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://s3.amazonaws.com/vidfall-products/p/2299acd00462fa4b7a17a41fd7068163991_Apple-TV-Imag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42059"/>
            <a:ext cx="2744553" cy="218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http://www.sky.com/shop/export/sites/www.sky.com/shop/__16ColImages/tv/sky-multiroom/Multiroom_Box_Detail.png_72739243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4936278"/>
            <a:ext cx="3265362" cy="170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348" y="6096600"/>
            <a:ext cx="3439043" cy="7698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2205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5391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57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6" y="0"/>
            <a:ext cx="91871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232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469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9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563888" y="1340768"/>
            <a:ext cx="3168352" cy="2160240"/>
            <a:chOff x="3563888" y="1340768"/>
            <a:chExt cx="3168352" cy="2160240"/>
          </a:xfrm>
        </p:grpSpPr>
        <p:sp>
          <p:nvSpPr>
            <p:cNvPr id="3" name="Rectangle 2"/>
            <p:cNvSpPr/>
            <p:nvPr/>
          </p:nvSpPr>
          <p:spPr>
            <a:xfrm>
              <a:off x="3563888" y="1340768"/>
              <a:ext cx="3168352" cy="216024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22" name="Picture 2" descr="http://monroevillein.com/wp-content/uploads/2015/06/Question-Mark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484784"/>
              <a:ext cx="1872208" cy="1872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https://www.cevmultimedia.com/images/products/978160333896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7" b="26163"/>
          <a:stretch/>
        </p:blipFill>
        <p:spPr bwMode="auto">
          <a:xfrm rot="449280">
            <a:off x="4983434" y="395166"/>
            <a:ext cx="4002915" cy="598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44" y="5949280"/>
            <a:ext cx="2306616" cy="516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7452320" y="6465660"/>
            <a:ext cx="18938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* 2014 statistics</a:t>
            </a:r>
          </a:p>
        </p:txBody>
      </p:sp>
    </p:spTree>
    <p:extLst>
      <p:ext uri="{BB962C8B-B14F-4D97-AF65-F5344CB8AC3E}">
        <p14:creationId xmlns:p14="http://schemas.microsoft.com/office/powerpoint/2010/main" val="33148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125</Words>
  <Application>Microsoft Office PowerPoint</Application>
  <PresentationFormat>On-screen Show (4:3)</PresentationFormat>
  <Paragraphs>17</Paragraphs>
  <Slides>34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Martin Bailey</dc:creator>
  <cp:lastModifiedBy>N Coleman BIR</cp:lastModifiedBy>
  <cp:revision>49</cp:revision>
  <dcterms:created xsi:type="dcterms:W3CDTF">2014-09-10T21:58:51Z</dcterms:created>
  <dcterms:modified xsi:type="dcterms:W3CDTF">2016-11-21T17:50:24Z</dcterms:modified>
</cp:coreProperties>
</file>